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3" r:id="rId4"/>
    <p:sldId id="258" r:id="rId5"/>
    <p:sldId id="259" r:id="rId6"/>
    <p:sldId id="260" r:id="rId7"/>
    <p:sldId id="261" r:id="rId8"/>
    <p:sldId id="268" r:id="rId9"/>
    <p:sldId id="262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528" autoAdjust="0"/>
  </p:normalViewPr>
  <p:slideViewPr>
    <p:cSldViewPr snapToGrid="0">
      <p:cViewPr varScale="1">
        <p:scale>
          <a:sx n="81" d="100"/>
          <a:sy n="81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E7E94-9666-4445-AAF6-3C53818B1459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BD30C-7C74-4807-A803-E8911F8C3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87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Circuit</a:t>
            </a:r>
            <a:r>
              <a:rPr lang="fr-FR" baseline="0" dirty="0"/>
              <a:t> : prescription , dispensation, approvisionnement et suivi des patients</a:t>
            </a:r>
          </a:p>
          <a:p>
            <a:r>
              <a:rPr lang="fr-FR" baseline="0" dirty="0"/>
              <a:t>Données efficacités/sécurité pour </a:t>
            </a:r>
            <a:r>
              <a:rPr lang="fr-FR" baseline="0" dirty="0" err="1"/>
              <a:t>déterminisé</a:t>
            </a:r>
            <a:r>
              <a:rPr lang="fr-FR" baseline="0" dirty="0"/>
              <a:t> si l’utilisation médicale pourra, à terme, être généralisée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BD30C-7C74-4807-A803-E8911F8C386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35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04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11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63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19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69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4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37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90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31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56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DEB87-BAB6-465E-95B9-7DB18DC285F6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AD055-3BEC-4F13-BFDB-7E1C76D97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8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45995"/>
            <a:ext cx="12192000" cy="337199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fr-FR" sz="53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Expérimentation Cannabis thérapeutique : </a:t>
            </a:r>
            <a:br>
              <a:rPr lang="fr-FR" sz="53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Implication du pharmacien hospitalier </a:t>
            </a:r>
            <a:b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et lien avec les pharmaciens d’officine</a:t>
            </a:r>
            <a:br>
              <a:rPr lang="fr-FR" sz="31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fr-FR" sz="31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1800" b="1" i="1" dirty="0">
                <a:solidFill>
                  <a:schemeClr val="accent1">
                    <a:lumMod val="75000"/>
                  </a:schemeClr>
                </a:solidFill>
              </a:rPr>
              <a:t>Auteurs : </a:t>
            </a:r>
            <a:r>
              <a:rPr lang="fr-FR" sz="1800" dirty="0"/>
              <a:t>C. </a:t>
            </a:r>
            <a:r>
              <a:rPr lang="fr-FR" sz="1800" dirty="0" err="1"/>
              <a:t>Monpagens</a:t>
            </a:r>
            <a:r>
              <a:rPr lang="fr-FR" sz="1800" dirty="0"/>
              <a:t>, B. Mathieu, C. </a:t>
            </a:r>
            <a:r>
              <a:rPr lang="fr-FR" sz="1800" dirty="0" err="1"/>
              <a:t>Daumas</a:t>
            </a:r>
            <a:r>
              <a:rPr lang="fr-FR" sz="1800" dirty="0"/>
              <a:t>, J-B. </a:t>
            </a:r>
            <a:r>
              <a:rPr lang="fr-FR" sz="1800" dirty="0" err="1"/>
              <a:t>Baranski</a:t>
            </a:r>
            <a:r>
              <a:rPr lang="fr-FR" sz="1800" dirty="0"/>
              <a:t>, N. Terrail, S-C. </a:t>
            </a:r>
            <a:r>
              <a:rPr lang="fr-FR" sz="1800" dirty="0" err="1"/>
              <a:t>Sorli</a:t>
            </a:r>
            <a:r>
              <a:rPr lang="fr-FR" sz="1800" dirty="0"/>
              <a:t>, P. </a:t>
            </a:r>
            <a:r>
              <a:rPr lang="fr-FR" sz="1800" dirty="0" err="1"/>
              <a:t>Cestac</a:t>
            </a:r>
            <a:r>
              <a:rPr lang="fr-FR" sz="1800" dirty="0"/>
              <a:t>, F. </a:t>
            </a:r>
            <a:r>
              <a:rPr lang="fr-FR" sz="1800" dirty="0" err="1"/>
              <a:t>Eyvrard</a:t>
            </a:r>
            <a:br>
              <a:rPr lang="fr-FR" sz="1800" dirty="0"/>
            </a:br>
            <a:r>
              <a:rPr lang="fr-FR" sz="1800" dirty="0"/>
              <a:t>pour la </a:t>
            </a:r>
            <a:r>
              <a:rPr lang="fr-FR" sz="1800" b="1" dirty="0"/>
              <a:t>Fédération Pharmaceutique Hospitalo-universitaire Occitanie (FPHU)</a:t>
            </a:r>
            <a:endParaRPr lang="fr-FR" sz="18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777048" y="5430969"/>
            <a:ext cx="4637903" cy="8484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 Journées ADPHSO-LAROPHA</a:t>
            </a:r>
          </a:p>
          <a:p>
            <a:r>
              <a:rPr lang="fr-FR"/>
              <a:t>8 au 10 septembre 2021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382" y="5196403"/>
            <a:ext cx="1103468" cy="131762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848" y="5072499"/>
            <a:ext cx="1325338" cy="1565435"/>
          </a:xfrm>
          <a:prstGeom prst="rect">
            <a:avLst/>
          </a:prstGeom>
        </p:spPr>
      </p:pic>
      <p:pic>
        <p:nvPicPr>
          <p:cNvPr id="1026" name="Image 1" descr="http://fphu-occitanie.fr/wp-content/uploads/2019/04/logo_fph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74" y="183311"/>
            <a:ext cx="2741090" cy="98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05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327275"/>
            <a:ext cx="12191999" cy="15684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rgbClr val="002060"/>
                </a:solidFill>
              </a:rPr>
              <a:t>         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427246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 droite à entaille 2"/>
          <p:cNvSpPr/>
          <p:nvPr/>
        </p:nvSpPr>
        <p:spPr>
          <a:xfrm>
            <a:off x="870886" y="3362036"/>
            <a:ext cx="10713823" cy="1813103"/>
          </a:xfrm>
          <a:prstGeom prst="notched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e libre 7"/>
          <p:cNvSpPr/>
          <p:nvPr/>
        </p:nvSpPr>
        <p:spPr>
          <a:xfrm>
            <a:off x="849745" y="1984135"/>
            <a:ext cx="2350189" cy="1740535"/>
          </a:xfrm>
          <a:custGeom>
            <a:avLst/>
            <a:gdLst>
              <a:gd name="connsiteX0" fmla="*/ 0 w 1513414"/>
              <a:gd name="connsiteY0" fmla="*/ 0 h 1740535"/>
              <a:gd name="connsiteX1" fmla="*/ 1513414 w 1513414"/>
              <a:gd name="connsiteY1" fmla="*/ 0 h 1740535"/>
              <a:gd name="connsiteX2" fmla="*/ 1513414 w 1513414"/>
              <a:gd name="connsiteY2" fmla="*/ 1740535 h 1740535"/>
              <a:gd name="connsiteX3" fmla="*/ 0 w 1513414"/>
              <a:gd name="connsiteY3" fmla="*/ 1740535 h 1740535"/>
              <a:gd name="connsiteX4" fmla="*/ 0 w 151341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414" h="1740535">
                <a:moveTo>
                  <a:pt x="0" y="0"/>
                </a:moveTo>
                <a:lnTo>
                  <a:pt x="1513414" y="0"/>
                </a:lnTo>
                <a:lnTo>
                  <a:pt x="151341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fr-FR" sz="1600" b="1" i="0" kern="1200" dirty="0"/>
              <a:t>Septembre 2018</a:t>
            </a:r>
            <a:r>
              <a:rPr lang="fr-FR" sz="1600" b="0" i="0" kern="1200" dirty="0"/>
              <a:t> : </a:t>
            </a:r>
            <a:endParaRPr lang="fr-FR" sz="1600" dirty="0"/>
          </a:p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fr-FR" sz="1600" b="0" i="0" kern="1200" dirty="0"/>
              <a:t>création d’un comité scientifique pluridisciplinaire </a:t>
            </a:r>
            <a:endParaRPr lang="fr-FR" sz="1600" kern="1200" dirty="0"/>
          </a:p>
        </p:txBody>
      </p:sp>
      <p:sp>
        <p:nvSpPr>
          <p:cNvPr id="9" name="Ellipse 8"/>
          <p:cNvSpPr/>
          <p:nvPr/>
        </p:nvSpPr>
        <p:spPr>
          <a:xfrm>
            <a:off x="1610848" y="4087305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orme libre 9"/>
          <p:cNvSpPr/>
          <p:nvPr/>
        </p:nvSpPr>
        <p:spPr>
          <a:xfrm>
            <a:off x="2498433" y="4740005"/>
            <a:ext cx="1911207" cy="1740535"/>
          </a:xfrm>
          <a:custGeom>
            <a:avLst/>
            <a:gdLst>
              <a:gd name="connsiteX0" fmla="*/ 0 w 1513414"/>
              <a:gd name="connsiteY0" fmla="*/ 0 h 1740535"/>
              <a:gd name="connsiteX1" fmla="*/ 1513414 w 1513414"/>
              <a:gd name="connsiteY1" fmla="*/ 0 h 1740535"/>
              <a:gd name="connsiteX2" fmla="*/ 1513414 w 1513414"/>
              <a:gd name="connsiteY2" fmla="*/ 1740535 h 1740535"/>
              <a:gd name="connsiteX3" fmla="*/ 0 w 1513414"/>
              <a:gd name="connsiteY3" fmla="*/ 1740535 h 1740535"/>
              <a:gd name="connsiteX4" fmla="*/ 0 w 151341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414" h="1740535">
                <a:moveTo>
                  <a:pt x="0" y="0"/>
                </a:moveTo>
                <a:lnTo>
                  <a:pt x="1513414" y="0"/>
                </a:lnTo>
                <a:lnTo>
                  <a:pt x="151341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/>
              <a:t>Décembre 2018 :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/>
              <a:t> </a:t>
            </a:r>
            <a:r>
              <a:rPr lang="fr-FR" sz="1600" kern="1200" dirty="0"/>
              <a:t>Confirmation par le comité de la pertinence d’une expérimentation</a:t>
            </a:r>
          </a:p>
        </p:txBody>
      </p:sp>
      <p:sp>
        <p:nvSpPr>
          <p:cNvPr id="11" name="Ellipse 10"/>
          <p:cNvSpPr/>
          <p:nvPr/>
        </p:nvSpPr>
        <p:spPr>
          <a:xfrm>
            <a:off x="3199934" y="4087305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291073"/>
              <a:satOff val="-16786"/>
              <a:lumOff val="1726"/>
              <a:alphaOff val="0"/>
            </a:schemeClr>
          </a:fillRef>
          <a:effectRef idx="0">
            <a:schemeClr val="accent2">
              <a:hueOff val="-291073"/>
              <a:satOff val="-16786"/>
              <a:lumOff val="1726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orme libre 11"/>
          <p:cNvSpPr/>
          <p:nvPr/>
        </p:nvSpPr>
        <p:spPr>
          <a:xfrm>
            <a:off x="3973310" y="1931567"/>
            <a:ext cx="2279341" cy="1740535"/>
          </a:xfrm>
          <a:custGeom>
            <a:avLst/>
            <a:gdLst>
              <a:gd name="connsiteX0" fmla="*/ 0 w 1513414"/>
              <a:gd name="connsiteY0" fmla="*/ 0 h 1740535"/>
              <a:gd name="connsiteX1" fmla="*/ 1513414 w 1513414"/>
              <a:gd name="connsiteY1" fmla="*/ 0 h 1740535"/>
              <a:gd name="connsiteX2" fmla="*/ 1513414 w 1513414"/>
              <a:gd name="connsiteY2" fmla="*/ 1740535 h 1740535"/>
              <a:gd name="connsiteX3" fmla="*/ 0 w 1513414"/>
              <a:gd name="connsiteY3" fmla="*/ 1740535 h 1740535"/>
              <a:gd name="connsiteX4" fmla="*/ 0 w 151341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414" h="1740535">
                <a:moveTo>
                  <a:pt x="0" y="0"/>
                </a:moveTo>
                <a:lnTo>
                  <a:pt x="1513414" y="0"/>
                </a:lnTo>
                <a:lnTo>
                  <a:pt x="151341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/>
              <a:t>Janvier 2019 :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kern="1200" dirty="0"/>
              <a:t>initiation des travaux pour définir le cadre de l’expérimentation</a:t>
            </a:r>
          </a:p>
        </p:txBody>
      </p:sp>
      <p:sp>
        <p:nvSpPr>
          <p:cNvPr id="13" name="Ellipse 12"/>
          <p:cNvSpPr/>
          <p:nvPr/>
        </p:nvSpPr>
        <p:spPr>
          <a:xfrm>
            <a:off x="4789019" y="4087305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582145"/>
              <a:satOff val="-33571"/>
              <a:lumOff val="3451"/>
              <a:alphaOff val="0"/>
            </a:schemeClr>
          </a:fillRef>
          <a:effectRef idx="0">
            <a:schemeClr val="accent2">
              <a:hueOff val="-582145"/>
              <a:satOff val="-33571"/>
              <a:lumOff val="3451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orme libre 13"/>
          <p:cNvSpPr/>
          <p:nvPr/>
        </p:nvSpPr>
        <p:spPr>
          <a:xfrm>
            <a:off x="5518889" y="4740005"/>
            <a:ext cx="2153562" cy="1740535"/>
          </a:xfrm>
          <a:custGeom>
            <a:avLst/>
            <a:gdLst>
              <a:gd name="connsiteX0" fmla="*/ 0 w 1513414"/>
              <a:gd name="connsiteY0" fmla="*/ 0 h 1740535"/>
              <a:gd name="connsiteX1" fmla="*/ 1513414 w 1513414"/>
              <a:gd name="connsiteY1" fmla="*/ 0 h 1740535"/>
              <a:gd name="connsiteX2" fmla="*/ 1513414 w 1513414"/>
              <a:gd name="connsiteY2" fmla="*/ 1740535 h 1740535"/>
              <a:gd name="connsiteX3" fmla="*/ 0 w 1513414"/>
              <a:gd name="connsiteY3" fmla="*/ 1740535 h 1740535"/>
              <a:gd name="connsiteX4" fmla="*/ 0 w 151341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414" h="1740535">
                <a:moveTo>
                  <a:pt x="0" y="0"/>
                </a:moveTo>
                <a:lnTo>
                  <a:pt x="1513414" y="0"/>
                </a:lnTo>
                <a:lnTo>
                  <a:pt x="151341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/>
              <a:t>Juillet 2019 :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kern="1200" dirty="0"/>
              <a:t>Cadre de l’expérimentation validé par l’ANSM</a:t>
            </a:r>
          </a:p>
        </p:txBody>
      </p:sp>
      <p:sp>
        <p:nvSpPr>
          <p:cNvPr id="15" name="Ellipse 14"/>
          <p:cNvSpPr/>
          <p:nvPr/>
        </p:nvSpPr>
        <p:spPr>
          <a:xfrm>
            <a:off x="6378104" y="4087305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73218"/>
              <a:satOff val="-50357"/>
              <a:lumOff val="5177"/>
              <a:alphaOff val="0"/>
            </a:schemeClr>
          </a:fillRef>
          <a:effectRef idx="0">
            <a:schemeClr val="accent2">
              <a:hueOff val="-873218"/>
              <a:satOff val="-50357"/>
              <a:lumOff val="5177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orme libre 15"/>
          <p:cNvSpPr/>
          <p:nvPr/>
        </p:nvSpPr>
        <p:spPr>
          <a:xfrm>
            <a:off x="7026027" y="2080671"/>
            <a:ext cx="2429163" cy="1740535"/>
          </a:xfrm>
          <a:custGeom>
            <a:avLst/>
            <a:gdLst>
              <a:gd name="connsiteX0" fmla="*/ 0 w 1513414"/>
              <a:gd name="connsiteY0" fmla="*/ 0 h 1740535"/>
              <a:gd name="connsiteX1" fmla="*/ 1513414 w 1513414"/>
              <a:gd name="connsiteY1" fmla="*/ 0 h 1740535"/>
              <a:gd name="connsiteX2" fmla="*/ 1513414 w 1513414"/>
              <a:gd name="connsiteY2" fmla="*/ 1740535 h 1740535"/>
              <a:gd name="connsiteX3" fmla="*/ 0 w 1513414"/>
              <a:gd name="connsiteY3" fmla="*/ 1740535 h 1740535"/>
              <a:gd name="connsiteX4" fmla="*/ 0 w 151341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414" h="1740535">
                <a:moveTo>
                  <a:pt x="0" y="0"/>
                </a:moveTo>
                <a:lnTo>
                  <a:pt x="1513414" y="0"/>
                </a:lnTo>
                <a:lnTo>
                  <a:pt x="151341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/>
              <a:t>Octobre 2019 :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kern="1200" dirty="0"/>
              <a:t>autorisation de l’expérimentation du cannabis médical en France par l’ANSM</a:t>
            </a:r>
          </a:p>
        </p:txBody>
      </p:sp>
      <p:sp>
        <p:nvSpPr>
          <p:cNvPr id="17" name="Ellipse 16"/>
          <p:cNvSpPr/>
          <p:nvPr/>
        </p:nvSpPr>
        <p:spPr>
          <a:xfrm>
            <a:off x="7967190" y="4087305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164290"/>
              <a:satOff val="-67142"/>
              <a:lumOff val="6902"/>
              <a:alphaOff val="0"/>
            </a:schemeClr>
          </a:fillRef>
          <a:effectRef idx="0">
            <a:schemeClr val="accent2">
              <a:hueOff val="-1164290"/>
              <a:satOff val="-67142"/>
              <a:lumOff val="6902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orme libre 17"/>
          <p:cNvSpPr/>
          <p:nvPr/>
        </p:nvSpPr>
        <p:spPr>
          <a:xfrm>
            <a:off x="9017135" y="4740005"/>
            <a:ext cx="1513414" cy="1740535"/>
          </a:xfrm>
          <a:custGeom>
            <a:avLst/>
            <a:gdLst>
              <a:gd name="connsiteX0" fmla="*/ 0 w 1513414"/>
              <a:gd name="connsiteY0" fmla="*/ 0 h 1740535"/>
              <a:gd name="connsiteX1" fmla="*/ 1513414 w 1513414"/>
              <a:gd name="connsiteY1" fmla="*/ 0 h 1740535"/>
              <a:gd name="connsiteX2" fmla="*/ 1513414 w 1513414"/>
              <a:gd name="connsiteY2" fmla="*/ 1740535 h 1740535"/>
              <a:gd name="connsiteX3" fmla="*/ 0 w 1513414"/>
              <a:gd name="connsiteY3" fmla="*/ 1740535 h 1740535"/>
              <a:gd name="connsiteX4" fmla="*/ 0 w 151341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414" h="1740535">
                <a:moveTo>
                  <a:pt x="0" y="0"/>
                </a:moveTo>
                <a:lnTo>
                  <a:pt x="1513414" y="0"/>
                </a:lnTo>
                <a:lnTo>
                  <a:pt x="151341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400" kern="1200"/>
          </a:p>
        </p:txBody>
      </p:sp>
      <p:sp>
        <p:nvSpPr>
          <p:cNvPr id="19" name="Ellipse 18"/>
          <p:cNvSpPr/>
          <p:nvPr/>
        </p:nvSpPr>
        <p:spPr>
          <a:xfrm>
            <a:off x="9556275" y="4087305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Forme libre 4"/>
          <p:cNvSpPr/>
          <p:nvPr/>
        </p:nvSpPr>
        <p:spPr>
          <a:xfrm>
            <a:off x="8502869" y="4615636"/>
            <a:ext cx="2424310" cy="1336574"/>
          </a:xfrm>
          <a:custGeom>
            <a:avLst/>
            <a:gdLst>
              <a:gd name="connsiteX0" fmla="*/ 0 w 1006247"/>
              <a:gd name="connsiteY0" fmla="*/ 0 h 1740535"/>
              <a:gd name="connsiteX1" fmla="*/ 1006247 w 1006247"/>
              <a:gd name="connsiteY1" fmla="*/ 0 h 1740535"/>
              <a:gd name="connsiteX2" fmla="*/ 1006247 w 1006247"/>
              <a:gd name="connsiteY2" fmla="*/ 1740535 h 1740535"/>
              <a:gd name="connsiteX3" fmla="*/ 0 w 1006247"/>
              <a:gd name="connsiteY3" fmla="*/ 1740535 h 1740535"/>
              <a:gd name="connsiteX4" fmla="*/ 0 w 1006247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247" h="1740535">
                <a:moveTo>
                  <a:pt x="0" y="0"/>
                </a:moveTo>
                <a:lnTo>
                  <a:pt x="1006247" y="0"/>
                </a:lnTo>
                <a:lnTo>
                  <a:pt x="1006247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b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/>
              <a:t>25 mars 2021 : </a:t>
            </a:r>
          </a:p>
          <a:p>
            <a:pPr lvl="0" algn="ctr" defTabSz="533400">
              <a:spcBef>
                <a:spcPct val="0"/>
              </a:spcBef>
              <a:spcAft>
                <a:spcPct val="35000"/>
              </a:spcAft>
            </a:pPr>
            <a:r>
              <a:rPr lang="fr-FR" sz="1600" dirty="0"/>
              <a:t>début de l’expérimentation </a:t>
            </a:r>
            <a:r>
              <a:rPr lang="fr-FR" sz="1600" b="1" dirty="0"/>
              <a:t>   </a:t>
            </a:r>
            <a:r>
              <a:rPr lang="fr-FR" sz="1600" kern="1200" dirty="0"/>
              <a:t>(3 000 patients sont attendus)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fr-FR" sz="4000" b="1" u="sng" dirty="0">
                <a:solidFill>
                  <a:schemeClr val="accent1">
                    <a:lumMod val="75000"/>
                  </a:schemeClr>
                </a:solidFill>
              </a:rPr>
              <a:t>Contexte - Mise en place de l’expérimentation</a:t>
            </a:r>
          </a:p>
        </p:txBody>
      </p:sp>
      <p:pic>
        <p:nvPicPr>
          <p:cNvPr id="7" name="Picture 2" descr="https://ansm.sante.fr/media/cache/thematic_folder_show/uploads/2021/03/16/cannabis-medica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9756" y="581968"/>
            <a:ext cx="891875" cy="89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67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0215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fr-FR" sz="4000" b="1" u="sng" dirty="0">
                <a:solidFill>
                  <a:schemeClr val="accent1">
                    <a:lumMod val="75000"/>
                  </a:schemeClr>
                </a:solidFill>
              </a:rPr>
              <a:t>Contexte - Cadre de l’expérimentation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65017" y="3288145"/>
            <a:ext cx="6440339" cy="28994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700" dirty="0"/>
          </a:p>
          <a:p>
            <a:pPr marL="0" indent="0">
              <a:buNone/>
            </a:pPr>
            <a:r>
              <a:rPr lang="fr-FR" sz="2000" dirty="0"/>
              <a:t>Indications thérapeutiques retenues </a:t>
            </a:r>
            <a:r>
              <a:rPr lang="fr-FR" sz="2000" b="1" dirty="0"/>
              <a:t>par le comité scientifique </a:t>
            </a:r>
            <a:r>
              <a:rPr lang="fr-FR" sz="2000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/>
              <a:t>douleurs neuropathiques réfractaires ;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/>
              <a:t>épilepsies sévères pharmaco-résistantes ;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/>
              <a:t>certains symptômes rebelles en oncologie liés au cancer ou à ses traitements ;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/>
              <a:t>situations palliatives ;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/>
              <a:t>spasticité douloureuse de la SEP (et autres pathologies du SNC)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546109" y="3653539"/>
            <a:ext cx="4221018" cy="6047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800" dirty="0"/>
              <a:t>Appel à candidature pour les fournisseurs : sélectionnés par l’ANSM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46109" y="4571927"/>
            <a:ext cx="422101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Différents traitement à disposition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Différentes formes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Différents ratios (CBD/THC)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700655" y="5560974"/>
            <a:ext cx="3334327" cy="64698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Réglementation stupéfiant + </a:t>
            </a:r>
          </a:p>
          <a:p>
            <a:pPr algn="ctr"/>
            <a:r>
              <a:rPr lang="fr-FR" sz="1600" b="1" dirty="0"/>
              <a:t>Suivi spécifique à l’expérimentation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65018" y="2021372"/>
            <a:ext cx="10898909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L’expérimentation de l’usage médical du cannabis a pour objectifs 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/>
              <a:t> évaluer la </a:t>
            </a:r>
            <a:r>
              <a:rPr lang="fr-FR" b="1" dirty="0"/>
              <a:t>faisabilité du circuit </a:t>
            </a:r>
            <a:r>
              <a:rPr lang="fr-FR" dirty="0"/>
              <a:t>de mise à disposition du cannabis pour les patients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/>
              <a:t>recueillir les premières données françaises sur </a:t>
            </a:r>
            <a:r>
              <a:rPr lang="fr-FR" b="1" dirty="0"/>
              <a:t>l’efficacité et la sécurité de son utilisation </a:t>
            </a:r>
            <a:r>
              <a:rPr lang="fr-FR" dirty="0"/>
              <a:t>dans un cadre médical</a:t>
            </a:r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1028" name="Picture 4" descr="AN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787" y="757177"/>
            <a:ext cx="1894419" cy="49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78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Retour de l’expérience pharmaceutique des 3 centres supports de la FPHU après 4 mois d’expérimentation (mars à juin 2021) :</a:t>
            </a:r>
          </a:p>
          <a:p>
            <a:pPr lvl="1"/>
            <a:r>
              <a:rPr lang="fr-FR" dirty="0"/>
              <a:t>CHU de Toulouse</a:t>
            </a:r>
          </a:p>
          <a:p>
            <a:pPr lvl="1"/>
            <a:r>
              <a:rPr lang="fr-FR" dirty="0"/>
              <a:t>CHU de Montpellier</a:t>
            </a:r>
          </a:p>
          <a:p>
            <a:pPr lvl="1"/>
            <a:r>
              <a:rPr lang="fr-FR" dirty="0"/>
              <a:t>CHU de Nîmes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Lien avec l’officine pour relais en ville </a:t>
            </a:r>
          </a:p>
        </p:txBody>
      </p:sp>
    </p:spTree>
    <p:extLst>
      <p:ext uri="{BB962C8B-B14F-4D97-AF65-F5344CB8AC3E}">
        <p14:creationId xmlns:p14="http://schemas.microsoft.com/office/powerpoint/2010/main" val="335333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Matériel et méthode </a:t>
            </a:r>
          </a:p>
        </p:txBody>
      </p:sp>
      <p:sp>
        <p:nvSpPr>
          <p:cNvPr id="4" name="Forme libre 3"/>
          <p:cNvSpPr/>
          <p:nvPr/>
        </p:nvSpPr>
        <p:spPr>
          <a:xfrm>
            <a:off x="1016000" y="2019062"/>
            <a:ext cx="1069325" cy="1243696"/>
          </a:xfrm>
          <a:custGeom>
            <a:avLst/>
            <a:gdLst>
              <a:gd name="connsiteX0" fmla="*/ 0 w 1243695"/>
              <a:gd name="connsiteY0" fmla="*/ 0 h 870586"/>
              <a:gd name="connsiteX1" fmla="*/ 808402 w 1243695"/>
              <a:gd name="connsiteY1" fmla="*/ 0 h 870586"/>
              <a:gd name="connsiteX2" fmla="*/ 1243695 w 1243695"/>
              <a:gd name="connsiteY2" fmla="*/ 435293 h 870586"/>
              <a:gd name="connsiteX3" fmla="*/ 808402 w 1243695"/>
              <a:gd name="connsiteY3" fmla="*/ 870586 h 870586"/>
              <a:gd name="connsiteX4" fmla="*/ 0 w 1243695"/>
              <a:gd name="connsiteY4" fmla="*/ 870586 h 870586"/>
              <a:gd name="connsiteX5" fmla="*/ 435293 w 1243695"/>
              <a:gd name="connsiteY5" fmla="*/ 435293 h 870586"/>
              <a:gd name="connsiteX6" fmla="*/ 0 w 1243695"/>
              <a:gd name="connsiteY6" fmla="*/ 0 h 87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695" h="870586">
                <a:moveTo>
                  <a:pt x="1243694" y="0"/>
                </a:moveTo>
                <a:lnTo>
                  <a:pt x="1243694" y="565881"/>
                </a:lnTo>
                <a:lnTo>
                  <a:pt x="621848" y="870586"/>
                </a:lnTo>
                <a:lnTo>
                  <a:pt x="1" y="565881"/>
                </a:lnTo>
                <a:lnTo>
                  <a:pt x="1" y="0"/>
                </a:lnTo>
                <a:lnTo>
                  <a:pt x="621848" y="304705"/>
                </a:lnTo>
                <a:lnTo>
                  <a:pt x="12436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1" tIns="442913" rIns="7620" bIns="44291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/>
              <a:t>Formation</a:t>
            </a:r>
          </a:p>
        </p:txBody>
      </p:sp>
      <p:sp>
        <p:nvSpPr>
          <p:cNvPr id="5" name="Forme libre 4"/>
          <p:cNvSpPr/>
          <p:nvPr/>
        </p:nvSpPr>
        <p:spPr>
          <a:xfrm>
            <a:off x="2085324" y="2065398"/>
            <a:ext cx="9875766" cy="808403"/>
          </a:xfrm>
          <a:custGeom>
            <a:avLst/>
            <a:gdLst>
              <a:gd name="connsiteX0" fmla="*/ 134736 w 808402"/>
              <a:gd name="connsiteY0" fmla="*/ 0 h 8594227"/>
              <a:gd name="connsiteX1" fmla="*/ 673666 w 808402"/>
              <a:gd name="connsiteY1" fmla="*/ 0 h 8594227"/>
              <a:gd name="connsiteX2" fmla="*/ 808402 w 808402"/>
              <a:gd name="connsiteY2" fmla="*/ 134736 h 8594227"/>
              <a:gd name="connsiteX3" fmla="*/ 808402 w 808402"/>
              <a:gd name="connsiteY3" fmla="*/ 8594227 h 8594227"/>
              <a:gd name="connsiteX4" fmla="*/ 808402 w 808402"/>
              <a:gd name="connsiteY4" fmla="*/ 8594227 h 8594227"/>
              <a:gd name="connsiteX5" fmla="*/ 0 w 808402"/>
              <a:gd name="connsiteY5" fmla="*/ 8594227 h 8594227"/>
              <a:gd name="connsiteX6" fmla="*/ 0 w 808402"/>
              <a:gd name="connsiteY6" fmla="*/ 8594227 h 8594227"/>
              <a:gd name="connsiteX7" fmla="*/ 0 w 808402"/>
              <a:gd name="connsiteY7" fmla="*/ 134736 h 8594227"/>
              <a:gd name="connsiteX8" fmla="*/ 134736 w 808402"/>
              <a:gd name="connsiteY8" fmla="*/ 0 h 859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02" h="8594227">
                <a:moveTo>
                  <a:pt x="808402" y="1432400"/>
                </a:moveTo>
                <a:lnTo>
                  <a:pt x="808402" y="7161827"/>
                </a:lnTo>
                <a:cubicBezTo>
                  <a:pt x="808402" y="7952921"/>
                  <a:pt x="802728" y="8594222"/>
                  <a:pt x="795728" y="8594222"/>
                </a:cubicBezTo>
                <a:lnTo>
                  <a:pt x="0" y="8594222"/>
                </a:lnTo>
                <a:lnTo>
                  <a:pt x="0" y="8594222"/>
                </a:lnTo>
                <a:lnTo>
                  <a:pt x="0" y="5"/>
                </a:lnTo>
                <a:lnTo>
                  <a:pt x="0" y="5"/>
                </a:lnTo>
                <a:lnTo>
                  <a:pt x="795728" y="5"/>
                </a:lnTo>
                <a:cubicBezTo>
                  <a:pt x="802728" y="5"/>
                  <a:pt x="808402" y="641306"/>
                  <a:pt x="808402" y="143240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1" tIns="48988" rIns="48988" bIns="48989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Environ 3 heures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Avec validation pour inscription au registre de l’ANSM</a:t>
            </a:r>
          </a:p>
        </p:txBody>
      </p:sp>
      <p:sp>
        <p:nvSpPr>
          <p:cNvPr id="6" name="Forme libre 5"/>
          <p:cNvSpPr/>
          <p:nvPr/>
        </p:nvSpPr>
        <p:spPr>
          <a:xfrm>
            <a:off x="1016000" y="3162356"/>
            <a:ext cx="1069325" cy="1243696"/>
          </a:xfrm>
          <a:custGeom>
            <a:avLst/>
            <a:gdLst>
              <a:gd name="connsiteX0" fmla="*/ 0 w 1243695"/>
              <a:gd name="connsiteY0" fmla="*/ 0 h 870586"/>
              <a:gd name="connsiteX1" fmla="*/ 808402 w 1243695"/>
              <a:gd name="connsiteY1" fmla="*/ 0 h 870586"/>
              <a:gd name="connsiteX2" fmla="*/ 1243695 w 1243695"/>
              <a:gd name="connsiteY2" fmla="*/ 435293 h 870586"/>
              <a:gd name="connsiteX3" fmla="*/ 808402 w 1243695"/>
              <a:gd name="connsiteY3" fmla="*/ 870586 h 870586"/>
              <a:gd name="connsiteX4" fmla="*/ 0 w 1243695"/>
              <a:gd name="connsiteY4" fmla="*/ 870586 h 870586"/>
              <a:gd name="connsiteX5" fmla="*/ 435293 w 1243695"/>
              <a:gd name="connsiteY5" fmla="*/ 435293 h 870586"/>
              <a:gd name="connsiteX6" fmla="*/ 0 w 1243695"/>
              <a:gd name="connsiteY6" fmla="*/ 0 h 87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695" h="870586">
                <a:moveTo>
                  <a:pt x="1243694" y="0"/>
                </a:moveTo>
                <a:lnTo>
                  <a:pt x="1243694" y="565881"/>
                </a:lnTo>
                <a:lnTo>
                  <a:pt x="621848" y="870586"/>
                </a:lnTo>
                <a:lnTo>
                  <a:pt x="1" y="565881"/>
                </a:lnTo>
                <a:lnTo>
                  <a:pt x="1" y="0"/>
                </a:lnTo>
                <a:lnTo>
                  <a:pt x="621848" y="304705"/>
                </a:lnTo>
                <a:lnTo>
                  <a:pt x="12436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1" tIns="442913" rIns="7620" bIns="44291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/>
              <a:t>Coordination</a:t>
            </a:r>
          </a:p>
        </p:txBody>
      </p:sp>
      <p:sp>
        <p:nvSpPr>
          <p:cNvPr id="7" name="Forme libre 6"/>
          <p:cNvSpPr/>
          <p:nvPr/>
        </p:nvSpPr>
        <p:spPr>
          <a:xfrm>
            <a:off x="2085324" y="3162357"/>
            <a:ext cx="9875766" cy="808403"/>
          </a:xfrm>
          <a:custGeom>
            <a:avLst/>
            <a:gdLst>
              <a:gd name="connsiteX0" fmla="*/ 134736 w 808402"/>
              <a:gd name="connsiteY0" fmla="*/ 0 h 8594227"/>
              <a:gd name="connsiteX1" fmla="*/ 673666 w 808402"/>
              <a:gd name="connsiteY1" fmla="*/ 0 h 8594227"/>
              <a:gd name="connsiteX2" fmla="*/ 808402 w 808402"/>
              <a:gd name="connsiteY2" fmla="*/ 134736 h 8594227"/>
              <a:gd name="connsiteX3" fmla="*/ 808402 w 808402"/>
              <a:gd name="connsiteY3" fmla="*/ 8594227 h 8594227"/>
              <a:gd name="connsiteX4" fmla="*/ 808402 w 808402"/>
              <a:gd name="connsiteY4" fmla="*/ 8594227 h 8594227"/>
              <a:gd name="connsiteX5" fmla="*/ 0 w 808402"/>
              <a:gd name="connsiteY5" fmla="*/ 8594227 h 8594227"/>
              <a:gd name="connsiteX6" fmla="*/ 0 w 808402"/>
              <a:gd name="connsiteY6" fmla="*/ 8594227 h 8594227"/>
              <a:gd name="connsiteX7" fmla="*/ 0 w 808402"/>
              <a:gd name="connsiteY7" fmla="*/ 134736 h 8594227"/>
              <a:gd name="connsiteX8" fmla="*/ 134736 w 808402"/>
              <a:gd name="connsiteY8" fmla="*/ 0 h 859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02" h="8594227">
                <a:moveTo>
                  <a:pt x="808402" y="1432400"/>
                </a:moveTo>
                <a:lnTo>
                  <a:pt x="808402" y="7161827"/>
                </a:lnTo>
                <a:cubicBezTo>
                  <a:pt x="808402" y="7952921"/>
                  <a:pt x="802728" y="8594222"/>
                  <a:pt x="795728" y="8594222"/>
                </a:cubicBezTo>
                <a:lnTo>
                  <a:pt x="0" y="8594222"/>
                </a:lnTo>
                <a:lnTo>
                  <a:pt x="0" y="8594222"/>
                </a:lnTo>
                <a:lnTo>
                  <a:pt x="0" y="5"/>
                </a:lnTo>
                <a:lnTo>
                  <a:pt x="0" y="5"/>
                </a:lnTo>
                <a:lnTo>
                  <a:pt x="795728" y="5"/>
                </a:lnTo>
                <a:cubicBezTo>
                  <a:pt x="802728" y="5"/>
                  <a:pt x="808402" y="641306"/>
                  <a:pt x="808402" y="143240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1" tIns="48988" rIns="48988" bIns="48989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Entre prescripteurs et pharmaciens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Anticiper les volumes pour chaque forme/ratios</a:t>
            </a:r>
          </a:p>
        </p:txBody>
      </p:sp>
      <p:sp>
        <p:nvSpPr>
          <p:cNvPr id="8" name="Forme libre 7"/>
          <p:cNvSpPr/>
          <p:nvPr/>
        </p:nvSpPr>
        <p:spPr>
          <a:xfrm>
            <a:off x="1016000" y="4259315"/>
            <a:ext cx="1069325" cy="1243696"/>
          </a:xfrm>
          <a:custGeom>
            <a:avLst/>
            <a:gdLst>
              <a:gd name="connsiteX0" fmla="*/ 0 w 1243695"/>
              <a:gd name="connsiteY0" fmla="*/ 0 h 870586"/>
              <a:gd name="connsiteX1" fmla="*/ 808402 w 1243695"/>
              <a:gd name="connsiteY1" fmla="*/ 0 h 870586"/>
              <a:gd name="connsiteX2" fmla="*/ 1243695 w 1243695"/>
              <a:gd name="connsiteY2" fmla="*/ 435293 h 870586"/>
              <a:gd name="connsiteX3" fmla="*/ 808402 w 1243695"/>
              <a:gd name="connsiteY3" fmla="*/ 870586 h 870586"/>
              <a:gd name="connsiteX4" fmla="*/ 0 w 1243695"/>
              <a:gd name="connsiteY4" fmla="*/ 870586 h 870586"/>
              <a:gd name="connsiteX5" fmla="*/ 435293 w 1243695"/>
              <a:gd name="connsiteY5" fmla="*/ 435293 h 870586"/>
              <a:gd name="connsiteX6" fmla="*/ 0 w 1243695"/>
              <a:gd name="connsiteY6" fmla="*/ 0 h 87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695" h="870586">
                <a:moveTo>
                  <a:pt x="1243694" y="0"/>
                </a:moveTo>
                <a:lnTo>
                  <a:pt x="1243694" y="565881"/>
                </a:lnTo>
                <a:lnTo>
                  <a:pt x="621848" y="870586"/>
                </a:lnTo>
                <a:lnTo>
                  <a:pt x="1" y="565881"/>
                </a:lnTo>
                <a:lnTo>
                  <a:pt x="1" y="0"/>
                </a:lnTo>
                <a:lnTo>
                  <a:pt x="621848" y="304705"/>
                </a:lnTo>
                <a:lnTo>
                  <a:pt x="12436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1" tIns="442913" rIns="7620" bIns="44291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/>
              <a:t>Dispensation</a:t>
            </a:r>
          </a:p>
        </p:txBody>
      </p:sp>
      <p:sp>
        <p:nvSpPr>
          <p:cNvPr id="9" name="Forme libre 8"/>
          <p:cNvSpPr/>
          <p:nvPr/>
        </p:nvSpPr>
        <p:spPr>
          <a:xfrm>
            <a:off x="2085323" y="4259316"/>
            <a:ext cx="9875767" cy="808403"/>
          </a:xfrm>
          <a:custGeom>
            <a:avLst/>
            <a:gdLst>
              <a:gd name="connsiteX0" fmla="*/ 134736 w 808402"/>
              <a:gd name="connsiteY0" fmla="*/ 0 h 8594227"/>
              <a:gd name="connsiteX1" fmla="*/ 673666 w 808402"/>
              <a:gd name="connsiteY1" fmla="*/ 0 h 8594227"/>
              <a:gd name="connsiteX2" fmla="*/ 808402 w 808402"/>
              <a:gd name="connsiteY2" fmla="*/ 134736 h 8594227"/>
              <a:gd name="connsiteX3" fmla="*/ 808402 w 808402"/>
              <a:gd name="connsiteY3" fmla="*/ 8594227 h 8594227"/>
              <a:gd name="connsiteX4" fmla="*/ 808402 w 808402"/>
              <a:gd name="connsiteY4" fmla="*/ 8594227 h 8594227"/>
              <a:gd name="connsiteX5" fmla="*/ 0 w 808402"/>
              <a:gd name="connsiteY5" fmla="*/ 8594227 h 8594227"/>
              <a:gd name="connsiteX6" fmla="*/ 0 w 808402"/>
              <a:gd name="connsiteY6" fmla="*/ 8594227 h 8594227"/>
              <a:gd name="connsiteX7" fmla="*/ 0 w 808402"/>
              <a:gd name="connsiteY7" fmla="*/ 134736 h 8594227"/>
              <a:gd name="connsiteX8" fmla="*/ 134736 w 808402"/>
              <a:gd name="connsiteY8" fmla="*/ 0 h 859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02" h="8594227">
                <a:moveTo>
                  <a:pt x="808402" y="1432400"/>
                </a:moveTo>
                <a:lnTo>
                  <a:pt x="808402" y="7161827"/>
                </a:lnTo>
                <a:cubicBezTo>
                  <a:pt x="808402" y="7952921"/>
                  <a:pt x="802728" y="8594222"/>
                  <a:pt x="795728" y="8594222"/>
                </a:cubicBezTo>
                <a:lnTo>
                  <a:pt x="0" y="8594222"/>
                </a:lnTo>
                <a:lnTo>
                  <a:pt x="0" y="8594222"/>
                </a:lnTo>
                <a:lnTo>
                  <a:pt x="0" y="5"/>
                </a:lnTo>
                <a:lnTo>
                  <a:pt x="0" y="5"/>
                </a:lnTo>
                <a:lnTo>
                  <a:pt x="795728" y="5"/>
                </a:lnTo>
                <a:cubicBezTo>
                  <a:pt x="802728" y="5"/>
                  <a:pt x="808402" y="641306"/>
                  <a:pt x="808402" y="143240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1" tIns="48988" rIns="48988" bIns="48989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En rétrocession dans un 1</a:t>
            </a:r>
            <a:r>
              <a:rPr lang="fr-FR" kern="1200" baseline="30000" dirty="0"/>
              <a:t>er</a:t>
            </a:r>
            <a:r>
              <a:rPr lang="fr-FR" kern="1200" dirty="0"/>
              <a:t> temps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Vérification conformité, analyse et validation pharmaceutique, suivi des effets indésirables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Saisie dans le registre dédié </a:t>
            </a:r>
          </a:p>
        </p:txBody>
      </p:sp>
      <p:sp>
        <p:nvSpPr>
          <p:cNvPr id="10" name="Forme libre 9"/>
          <p:cNvSpPr/>
          <p:nvPr/>
        </p:nvSpPr>
        <p:spPr>
          <a:xfrm>
            <a:off x="1016000" y="5356274"/>
            <a:ext cx="1069325" cy="1243696"/>
          </a:xfrm>
          <a:custGeom>
            <a:avLst/>
            <a:gdLst>
              <a:gd name="connsiteX0" fmla="*/ 0 w 1243695"/>
              <a:gd name="connsiteY0" fmla="*/ 0 h 870586"/>
              <a:gd name="connsiteX1" fmla="*/ 808402 w 1243695"/>
              <a:gd name="connsiteY1" fmla="*/ 0 h 870586"/>
              <a:gd name="connsiteX2" fmla="*/ 1243695 w 1243695"/>
              <a:gd name="connsiteY2" fmla="*/ 435293 h 870586"/>
              <a:gd name="connsiteX3" fmla="*/ 808402 w 1243695"/>
              <a:gd name="connsiteY3" fmla="*/ 870586 h 870586"/>
              <a:gd name="connsiteX4" fmla="*/ 0 w 1243695"/>
              <a:gd name="connsiteY4" fmla="*/ 870586 h 870586"/>
              <a:gd name="connsiteX5" fmla="*/ 435293 w 1243695"/>
              <a:gd name="connsiteY5" fmla="*/ 435293 h 870586"/>
              <a:gd name="connsiteX6" fmla="*/ 0 w 1243695"/>
              <a:gd name="connsiteY6" fmla="*/ 0 h 87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695" h="870586">
                <a:moveTo>
                  <a:pt x="1243694" y="0"/>
                </a:moveTo>
                <a:lnTo>
                  <a:pt x="1243694" y="565881"/>
                </a:lnTo>
                <a:lnTo>
                  <a:pt x="621848" y="870586"/>
                </a:lnTo>
                <a:lnTo>
                  <a:pt x="1" y="565881"/>
                </a:lnTo>
                <a:lnTo>
                  <a:pt x="1" y="0"/>
                </a:lnTo>
                <a:lnTo>
                  <a:pt x="621848" y="304705"/>
                </a:lnTo>
                <a:lnTo>
                  <a:pt x="124369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1" tIns="442913" rIns="7620" bIns="44291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/>
              <a:t>Relais en ville</a:t>
            </a:r>
          </a:p>
        </p:txBody>
      </p:sp>
      <p:sp>
        <p:nvSpPr>
          <p:cNvPr id="11" name="Forme libre 10"/>
          <p:cNvSpPr/>
          <p:nvPr/>
        </p:nvSpPr>
        <p:spPr>
          <a:xfrm>
            <a:off x="2085324" y="5356275"/>
            <a:ext cx="9875766" cy="808403"/>
          </a:xfrm>
          <a:custGeom>
            <a:avLst/>
            <a:gdLst>
              <a:gd name="connsiteX0" fmla="*/ 134736 w 808402"/>
              <a:gd name="connsiteY0" fmla="*/ 0 h 8594227"/>
              <a:gd name="connsiteX1" fmla="*/ 673666 w 808402"/>
              <a:gd name="connsiteY1" fmla="*/ 0 h 8594227"/>
              <a:gd name="connsiteX2" fmla="*/ 808402 w 808402"/>
              <a:gd name="connsiteY2" fmla="*/ 134736 h 8594227"/>
              <a:gd name="connsiteX3" fmla="*/ 808402 w 808402"/>
              <a:gd name="connsiteY3" fmla="*/ 8594227 h 8594227"/>
              <a:gd name="connsiteX4" fmla="*/ 808402 w 808402"/>
              <a:gd name="connsiteY4" fmla="*/ 8594227 h 8594227"/>
              <a:gd name="connsiteX5" fmla="*/ 0 w 808402"/>
              <a:gd name="connsiteY5" fmla="*/ 8594227 h 8594227"/>
              <a:gd name="connsiteX6" fmla="*/ 0 w 808402"/>
              <a:gd name="connsiteY6" fmla="*/ 8594227 h 8594227"/>
              <a:gd name="connsiteX7" fmla="*/ 0 w 808402"/>
              <a:gd name="connsiteY7" fmla="*/ 134736 h 8594227"/>
              <a:gd name="connsiteX8" fmla="*/ 134736 w 808402"/>
              <a:gd name="connsiteY8" fmla="*/ 0 h 859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02" h="8594227">
                <a:moveTo>
                  <a:pt x="808402" y="1432400"/>
                </a:moveTo>
                <a:lnTo>
                  <a:pt x="808402" y="7161827"/>
                </a:lnTo>
                <a:cubicBezTo>
                  <a:pt x="808402" y="7952921"/>
                  <a:pt x="802728" y="8594222"/>
                  <a:pt x="795728" y="8594222"/>
                </a:cubicBezTo>
                <a:lnTo>
                  <a:pt x="0" y="8594222"/>
                </a:lnTo>
                <a:lnTo>
                  <a:pt x="0" y="8594222"/>
                </a:lnTo>
                <a:lnTo>
                  <a:pt x="0" y="5"/>
                </a:lnTo>
                <a:lnTo>
                  <a:pt x="0" y="5"/>
                </a:lnTo>
                <a:lnTo>
                  <a:pt x="795728" y="5"/>
                </a:lnTo>
                <a:cubicBezTo>
                  <a:pt x="802728" y="5"/>
                  <a:pt x="808402" y="641306"/>
                  <a:pt x="808402" y="143240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1" tIns="48988" rIns="48988" bIns="48989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Identification de la pharmacie d’officine par le patient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kern="1200" dirty="0"/>
              <a:t>Médecin hospitalier envoie à l’ANSM les coordonnées du binôme médecin/pharmacien de ville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53895" t="30233" r="29448" b="43876"/>
          <a:stretch/>
        </p:blipFill>
        <p:spPr>
          <a:xfrm>
            <a:off x="11131590" y="2181179"/>
            <a:ext cx="705499" cy="61685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/>
          <a:srcRect l="52064" t="23101" r="27529" b="40310"/>
          <a:stretch/>
        </p:blipFill>
        <p:spPr>
          <a:xfrm>
            <a:off x="11170429" y="3236559"/>
            <a:ext cx="664174" cy="66985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4"/>
          <a:srcRect l="55552" t="29923" r="30582" b="43411"/>
          <a:stretch/>
        </p:blipFill>
        <p:spPr>
          <a:xfrm>
            <a:off x="11228547" y="4335713"/>
            <a:ext cx="606056" cy="65560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5"/>
          <a:srcRect l="53459" t="29612" r="28489" b="41550"/>
          <a:stretch/>
        </p:blipFill>
        <p:spPr>
          <a:xfrm>
            <a:off x="11206167" y="5468081"/>
            <a:ext cx="650815" cy="58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Résultats au 13 juillet 2021</a:t>
            </a:r>
          </a:p>
        </p:txBody>
      </p:sp>
      <p:sp>
        <p:nvSpPr>
          <p:cNvPr id="4" name="Forme libre 3"/>
          <p:cNvSpPr/>
          <p:nvPr/>
        </p:nvSpPr>
        <p:spPr>
          <a:xfrm>
            <a:off x="838200" y="1886589"/>
            <a:ext cx="10515600" cy="455715"/>
          </a:xfrm>
          <a:custGeom>
            <a:avLst/>
            <a:gdLst>
              <a:gd name="connsiteX0" fmla="*/ 0 w 10515600"/>
              <a:gd name="connsiteY0" fmla="*/ 75954 h 455715"/>
              <a:gd name="connsiteX1" fmla="*/ 75954 w 10515600"/>
              <a:gd name="connsiteY1" fmla="*/ 0 h 455715"/>
              <a:gd name="connsiteX2" fmla="*/ 10439646 w 10515600"/>
              <a:gd name="connsiteY2" fmla="*/ 0 h 455715"/>
              <a:gd name="connsiteX3" fmla="*/ 10515600 w 10515600"/>
              <a:gd name="connsiteY3" fmla="*/ 75954 h 455715"/>
              <a:gd name="connsiteX4" fmla="*/ 10515600 w 10515600"/>
              <a:gd name="connsiteY4" fmla="*/ 379761 h 455715"/>
              <a:gd name="connsiteX5" fmla="*/ 10439646 w 10515600"/>
              <a:gd name="connsiteY5" fmla="*/ 455715 h 455715"/>
              <a:gd name="connsiteX6" fmla="*/ 75954 w 10515600"/>
              <a:gd name="connsiteY6" fmla="*/ 455715 h 455715"/>
              <a:gd name="connsiteX7" fmla="*/ 0 w 10515600"/>
              <a:gd name="connsiteY7" fmla="*/ 379761 h 455715"/>
              <a:gd name="connsiteX8" fmla="*/ 0 w 10515600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10439646" y="0"/>
                </a:lnTo>
                <a:cubicBezTo>
                  <a:pt x="10481594" y="0"/>
                  <a:pt x="10515600" y="34006"/>
                  <a:pt x="10515600" y="75954"/>
                </a:cubicBezTo>
                <a:lnTo>
                  <a:pt x="10515600" y="379761"/>
                </a:lnTo>
                <a:cubicBezTo>
                  <a:pt x="10515600" y="421709"/>
                  <a:pt x="10481594" y="455715"/>
                  <a:pt x="10439646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kern="1200" dirty="0"/>
              <a:t>5 pharmaciens hospitaliers ont été formés</a:t>
            </a:r>
          </a:p>
        </p:txBody>
      </p:sp>
      <p:sp>
        <p:nvSpPr>
          <p:cNvPr id="5" name="Forme libre 4"/>
          <p:cNvSpPr/>
          <p:nvPr/>
        </p:nvSpPr>
        <p:spPr>
          <a:xfrm>
            <a:off x="838200" y="2407712"/>
            <a:ext cx="10515600" cy="455715"/>
          </a:xfrm>
          <a:custGeom>
            <a:avLst/>
            <a:gdLst>
              <a:gd name="connsiteX0" fmla="*/ 0 w 10515600"/>
              <a:gd name="connsiteY0" fmla="*/ 75954 h 455715"/>
              <a:gd name="connsiteX1" fmla="*/ 75954 w 10515600"/>
              <a:gd name="connsiteY1" fmla="*/ 0 h 455715"/>
              <a:gd name="connsiteX2" fmla="*/ 10439646 w 10515600"/>
              <a:gd name="connsiteY2" fmla="*/ 0 h 455715"/>
              <a:gd name="connsiteX3" fmla="*/ 10515600 w 10515600"/>
              <a:gd name="connsiteY3" fmla="*/ 75954 h 455715"/>
              <a:gd name="connsiteX4" fmla="*/ 10515600 w 10515600"/>
              <a:gd name="connsiteY4" fmla="*/ 379761 h 455715"/>
              <a:gd name="connsiteX5" fmla="*/ 10439646 w 10515600"/>
              <a:gd name="connsiteY5" fmla="*/ 455715 h 455715"/>
              <a:gd name="connsiteX6" fmla="*/ 75954 w 10515600"/>
              <a:gd name="connsiteY6" fmla="*/ 455715 h 455715"/>
              <a:gd name="connsiteX7" fmla="*/ 0 w 10515600"/>
              <a:gd name="connsiteY7" fmla="*/ 379761 h 455715"/>
              <a:gd name="connsiteX8" fmla="*/ 0 w 10515600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10439646" y="0"/>
                </a:lnTo>
                <a:cubicBezTo>
                  <a:pt x="10481594" y="0"/>
                  <a:pt x="10515600" y="34006"/>
                  <a:pt x="10515600" y="75954"/>
                </a:cubicBezTo>
                <a:lnTo>
                  <a:pt x="10515600" y="379761"/>
                </a:lnTo>
                <a:cubicBezTo>
                  <a:pt x="10515600" y="421709"/>
                  <a:pt x="10481594" y="455715"/>
                  <a:pt x="10439646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kern="1200" dirty="0"/>
              <a:t>37 patients ont été inclus, dont 4 enfants : </a:t>
            </a:r>
          </a:p>
        </p:txBody>
      </p:sp>
      <p:sp>
        <p:nvSpPr>
          <p:cNvPr id="6" name="Forme libre 5"/>
          <p:cNvSpPr/>
          <p:nvPr/>
        </p:nvSpPr>
        <p:spPr>
          <a:xfrm>
            <a:off x="838200" y="2863476"/>
            <a:ext cx="10515600" cy="1042245"/>
          </a:xfrm>
          <a:custGeom>
            <a:avLst/>
            <a:gdLst>
              <a:gd name="connsiteX0" fmla="*/ 0 w 10515600"/>
              <a:gd name="connsiteY0" fmla="*/ 0 h 1042245"/>
              <a:gd name="connsiteX1" fmla="*/ 10515600 w 10515600"/>
              <a:gd name="connsiteY1" fmla="*/ 0 h 1042245"/>
              <a:gd name="connsiteX2" fmla="*/ 10515600 w 10515600"/>
              <a:gd name="connsiteY2" fmla="*/ 1042245 h 1042245"/>
              <a:gd name="connsiteX3" fmla="*/ 0 w 10515600"/>
              <a:gd name="connsiteY3" fmla="*/ 1042245 h 1042245"/>
              <a:gd name="connsiteX4" fmla="*/ 0 w 10515600"/>
              <a:gd name="connsiteY4" fmla="*/ 0 h 104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042245">
                <a:moveTo>
                  <a:pt x="0" y="0"/>
                </a:moveTo>
                <a:lnTo>
                  <a:pt x="10515600" y="0"/>
                </a:lnTo>
                <a:lnTo>
                  <a:pt x="10515600" y="1042245"/>
                </a:lnTo>
                <a:lnTo>
                  <a:pt x="0" y="10422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870" tIns="24130" rIns="135128" bIns="24130" numCol="1" spcCol="1270" anchor="t" anchorCtr="0">
            <a:noAutofit/>
          </a:bodyPr>
          <a:lstStyle/>
          <a:p>
            <a:pPr marL="114300" lvl="1" indent="-114300" algn="l" defTabSz="66675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fr-FR" kern="1200" dirty="0"/>
              <a:t>20 pour « douleurs neuropathiques » </a:t>
            </a:r>
          </a:p>
          <a:p>
            <a:pPr marL="114300" lvl="1" indent="-114300" algn="l" defTabSz="66675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fr-FR" kern="1200" dirty="0"/>
              <a:t>10 pour « sclérose en plaques » ;</a:t>
            </a:r>
          </a:p>
          <a:p>
            <a:pPr marL="114300" lvl="1" indent="-114300" algn="l" defTabSz="66675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fr-FR" kern="1200" dirty="0"/>
              <a:t>5 pour « épilepsie pharmaco-résistante »</a:t>
            </a:r>
          </a:p>
          <a:p>
            <a:pPr marL="114300" lvl="1" indent="-114300" algn="l" defTabSz="66675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fr-FR" kern="1200" dirty="0"/>
              <a:t>2 pour « situations palliatives »</a:t>
            </a:r>
          </a:p>
        </p:txBody>
      </p:sp>
      <p:sp>
        <p:nvSpPr>
          <p:cNvPr id="7" name="Forme libre 6"/>
          <p:cNvSpPr/>
          <p:nvPr/>
        </p:nvSpPr>
        <p:spPr>
          <a:xfrm>
            <a:off x="838200" y="4101574"/>
            <a:ext cx="10515600" cy="455715"/>
          </a:xfrm>
          <a:custGeom>
            <a:avLst/>
            <a:gdLst>
              <a:gd name="connsiteX0" fmla="*/ 0 w 10515600"/>
              <a:gd name="connsiteY0" fmla="*/ 75954 h 455715"/>
              <a:gd name="connsiteX1" fmla="*/ 75954 w 10515600"/>
              <a:gd name="connsiteY1" fmla="*/ 0 h 455715"/>
              <a:gd name="connsiteX2" fmla="*/ 10439646 w 10515600"/>
              <a:gd name="connsiteY2" fmla="*/ 0 h 455715"/>
              <a:gd name="connsiteX3" fmla="*/ 10515600 w 10515600"/>
              <a:gd name="connsiteY3" fmla="*/ 75954 h 455715"/>
              <a:gd name="connsiteX4" fmla="*/ 10515600 w 10515600"/>
              <a:gd name="connsiteY4" fmla="*/ 379761 h 455715"/>
              <a:gd name="connsiteX5" fmla="*/ 10439646 w 10515600"/>
              <a:gd name="connsiteY5" fmla="*/ 455715 h 455715"/>
              <a:gd name="connsiteX6" fmla="*/ 75954 w 10515600"/>
              <a:gd name="connsiteY6" fmla="*/ 455715 h 455715"/>
              <a:gd name="connsiteX7" fmla="*/ 0 w 10515600"/>
              <a:gd name="connsiteY7" fmla="*/ 379761 h 455715"/>
              <a:gd name="connsiteX8" fmla="*/ 0 w 10515600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10439646" y="0"/>
                </a:lnTo>
                <a:cubicBezTo>
                  <a:pt x="10481594" y="0"/>
                  <a:pt x="10515600" y="34006"/>
                  <a:pt x="10515600" y="75954"/>
                </a:cubicBezTo>
                <a:lnTo>
                  <a:pt x="10515600" y="379761"/>
                </a:lnTo>
                <a:cubicBezTo>
                  <a:pt x="10515600" y="421709"/>
                  <a:pt x="10481594" y="455715"/>
                  <a:pt x="10439646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kern="1200"/>
              <a:t>106 dispensations </a:t>
            </a:r>
          </a:p>
        </p:txBody>
      </p:sp>
      <p:sp>
        <p:nvSpPr>
          <p:cNvPr id="8" name="Forme libre 7"/>
          <p:cNvSpPr/>
          <p:nvPr/>
        </p:nvSpPr>
        <p:spPr>
          <a:xfrm>
            <a:off x="838200" y="4531651"/>
            <a:ext cx="10515600" cy="521122"/>
          </a:xfrm>
          <a:custGeom>
            <a:avLst/>
            <a:gdLst>
              <a:gd name="connsiteX0" fmla="*/ 0 w 10515600"/>
              <a:gd name="connsiteY0" fmla="*/ 0 h 521122"/>
              <a:gd name="connsiteX1" fmla="*/ 10515600 w 10515600"/>
              <a:gd name="connsiteY1" fmla="*/ 0 h 521122"/>
              <a:gd name="connsiteX2" fmla="*/ 10515600 w 10515600"/>
              <a:gd name="connsiteY2" fmla="*/ 521122 h 521122"/>
              <a:gd name="connsiteX3" fmla="*/ 0 w 10515600"/>
              <a:gd name="connsiteY3" fmla="*/ 521122 h 521122"/>
              <a:gd name="connsiteX4" fmla="*/ 0 w 10515600"/>
              <a:gd name="connsiteY4" fmla="*/ 0 h 52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521122">
                <a:moveTo>
                  <a:pt x="0" y="0"/>
                </a:moveTo>
                <a:lnTo>
                  <a:pt x="10515600" y="0"/>
                </a:lnTo>
                <a:lnTo>
                  <a:pt x="10515600" y="521122"/>
                </a:lnTo>
                <a:lnTo>
                  <a:pt x="0" y="5211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870" tIns="24130" rIns="135128" bIns="24130" numCol="1" spcCol="1270" anchor="t" anchorCtr="0">
            <a:noAutofit/>
          </a:bodyPr>
          <a:lstStyle/>
          <a:p>
            <a:pPr marL="114300" lvl="1" indent="-114300" algn="l" defTabSz="66675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fr-FR" kern="1200" dirty="0"/>
              <a:t>104 en rétrocessions </a:t>
            </a:r>
          </a:p>
          <a:p>
            <a:pPr marL="114300" lvl="1" indent="-114300" algn="l" defTabSz="66675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fr-FR" kern="1200" dirty="0"/>
              <a:t>2 en hospitalisation</a:t>
            </a:r>
          </a:p>
        </p:txBody>
      </p:sp>
      <p:sp>
        <p:nvSpPr>
          <p:cNvPr id="9" name="Forme libre 8"/>
          <p:cNvSpPr/>
          <p:nvPr/>
        </p:nvSpPr>
        <p:spPr>
          <a:xfrm>
            <a:off x="838200" y="5126194"/>
            <a:ext cx="10515600" cy="455715"/>
          </a:xfrm>
          <a:custGeom>
            <a:avLst/>
            <a:gdLst>
              <a:gd name="connsiteX0" fmla="*/ 0 w 10515600"/>
              <a:gd name="connsiteY0" fmla="*/ 75954 h 455715"/>
              <a:gd name="connsiteX1" fmla="*/ 75954 w 10515600"/>
              <a:gd name="connsiteY1" fmla="*/ 0 h 455715"/>
              <a:gd name="connsiteX2" fmla="*/ 10439646 w 10515600"/>
              <a:gd name="connsiteY2" fmla="*/ 0 h 455715"/>
              <a:gd name="connsiteX3" fmla="*/ 10515600 w 10515600"/>
              <a:gd name="connsiteY3" fmla="*/ 75954 h 455715"/>
              <a:gd name="connsiteX4" fmla="*/ 10515600 w 10515600"/>
              <a:gd name="connsiteY4" fmla="*/ 379761 h 455715"/>
              <a:gd name="connsiteX5" fmla="*/ 10439646 w 10515600"/>
              <a:gd name="connsiteY5" fmla="*/ 455715 h 455715"/>
              <a:gd name="connsiteX6" fmla="*/ 75954 w 10515600"/>
              <a:gd name="connsiteY6" fmla="*/ 455715 h 455715"/>
              <a:gd name="connsiteX7" fmla="*/ 0 w 10515600"/>
              <a:gd name="connsiteY7" fmla="*/ 379761 h 455715"/>
              <a:gd name="connsiteX8" fmla="*/ 0 w 10515600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10439646" y="0"/>
                </a:lnTo>
                <a:cubicBezTo>
                  <a:pt x="10481594" y="0"/>
                  <a:pt x="10515600" y="34006"/>
                  <a:pt x="10515600" y="75954"/>
                </a:cubicBezTo>
                <a:lnTo>
                  <a:pt x="10515600" y="379761"/>
                </a:lnTo>
                <a:cubicBezTo>
                  <a:pt x="10515600" y="421709"/>
                  <a:pt x="10481594" y="455715"/>
                  <a:pt x="10439646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kern="1200" dirty="0"/>
              <a:t>7 patients ont arrêté l’expérimentation après trois mois de traitement</a:t>
            </a:r>
          </a:p>
        </p:txBody>
      </p:sp>
      <p:sp>
        <p:nvSpPr>
          <p:cNvPr id="10" name="Forme libre 9"/>
          <p:cNvSpPr/>
          <p:nvPr/>
        </p:nvSpPr>
        <p:spPr>
          <a:xfrm>
            <a:off x="838200" y="5685958"/>
            <a:ext cx="10515600" cy="455715"/>
          </a:xfrm>
          <a:custGeom>
            <a:avLst/>
            <a:gdLst>
              <a:gd name="connsiteX0" fmla="*/ 0 w 10515600"/>
              <a:gd name="connsiteY0" fmla="*/ 75954 h 455715"/>
              <a:gd name="connsiteX1" fmla="*/ 75954 w 10515600"/>
              <a:gd name="connsiteY1" fmla="*/ 0 h 455715"/>
              <a:gd name="connsiteX2" fmla="*/ 10439646 w 10515600"/>
              <a:gd name="connsiteY2" fmla="*/ 0 h 455715"/>
              <a:gd name="connsiteX3" fmla="*/ 10515600 w 10515600"/>
              <a:gd name="connsiteY3" fmla="*/ 75954 h 455715"/>
              <a:gd name="connsiteX4" fmla="*/ 10515600 w 10515600"/>
              <a:gd name="connsiteY4" fmla="*/ 379761 h 455715"/>
              <a:gd name="connsiteX5" fmla="*/ 10439646 w 10515600"/>
              <a:gd name="connsiteY5" fmla="*/ 455715 h 455715"/>
              <a:gd name="connsiteX6" fmla="*/ 75954 w 10515600"/>
              <a:gd name="connsiteY6" fmla="*/ 455715 h 455715"/>
              <a:gd name="connsiteX7" fmla="*/ 0 w 10515600"/>
              <a:gd name="connsiteY7" fmla="*/ 379761 h 455715"/>
              <a:gd name="connsiteX8" fmla="*/ 0 w 10515600"/>
              <a:gd name="connsiteY8" fmla="*/ 75954 h 45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5600" h="455715">
                <a:moveTo>
                  <a:pt x="0" y="75954"/>
                </a:moveTo>
                <a:cubicBezTo>
                  <a:pt x="0" y="34006"/>
                  <a:pt x="34006" y="0"/>
                  <a:pt x="75954" y="0"/>
                </a:cubicBezTo>
                <a:lnTo>
                  <a:pt x="10439646" y="0"/>
                </a:lnTo>
                <a:cubicBezTo>
                  <a:pt x="10481594" y="0"/>
                  <a:pt x="10515600" y="34006"/>
                  <a:pt x="10515600" y="75954"/>
                </a:cubicBezTo>
                <a:lnTo>
                  <a:pt x="10515600" y="379761"/>
                </a:lnTo>
                <a:cubicBezTo>
                  <a:pt x="10515600" y="421709"/>
                  <a:pt x="10481594" y="455715"/>
                  <a:pt x="10439646" y="455715"/>
                </a:cubicBezTo>
                <a:lnTo>
                  <a:pt x="75954" y="455715"/>
                </a:lnTo>
                <a:cubicBezTo>
                  <a:pt x="34006" y="455715"/>
                  <a:pt x="0" y="421709"/>
                  <a:pt x="0" y="379761"/>
                </a:cubicBezTo>
                <a:lnTo>
                  <a:pt x="0" y="759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636" tIns="94636" rIns="94636" bIns="94636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kern="1200" dirty="0"/>
              <a:t>7 pharmaciens d’officines ont été formés </a:t>
            </a:r>
          </a:p>
        </p:txBody>
      </p:sp>
      <p:sp>
        <p:nvSpPr>
          <p:cNvPr id="11" name="Forme libre 10"/>
          <p:cNvSpPr/>
          <p:nvPr/>
        </p:nvSpPr>
        <p:spPr>
          <a:xfrm>
            <a:off x="838200" y="6219953"/>
            <a:ext cx="10515600" cy="314640"/>
          </a:xfrm>
          <a:custGeom>
            <a:avLst/>
            <a:gdLst>
              <a:gd name="connsiteX0" fmla="*/ 0 w 10515600"/>
              <a:gd name="connsiteY0" fmla="*/ 0 h 314640"/>
              <a:gd name="connsiteX1" fmla="*/ 10515600 w 10515600"/>
              <a:gd name="connsiteY1" fmla="*/ 0 h 314640"/>
              <a:gd name="connsiteX2" fmla="*/ 10515600 w 10515600"/>
              <a:gd name="connsiteY2" fmla="*/ 314640 h 314640"/>
              <a:gd name="connsiteX3" fmla="*/ 0 w 10515600"/>
              <a:gd name="connsiteY3" fmla="*/ 314640 h 314640"/>
              <a:gd name="connsiteX4" fmla="*/ 0 w 10515600"/>
              <a:gd name="connsiteY4" fmla="*/ 0 h 31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314640">
                <a:moveTo>
                  <a:pt x="0" y="0"/>
                </a:moveTo>
                <a:lnTo>
                  <a:pt x="10515600" y="0"/>
                </a:lnTo>
                <a:lnTo>
                  <a:pt x="10515600" y="314640"/>
                </a:lnTo>
                <a:lnTo>
                  <a:pt x="0" y="3146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870" tIns="24130" rIns="135128" bIns="24130" numCol="1" spcCol="1270" anchor="t" anchorCtr="0">
            <a:noAutofit/>
          </a:bodyPr>
          <a:lstStyle/>
          <a:p>
            <a:pPr marL="114300" lvl="1" indent="-114300" algn="l" defTabSz="66675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fr-FR" kern="1200" dirty="0"/>
              <a:t>3 ont déjà pris le relais des dispensations (1 centre) </a:t>
            </a:r>
          </a:p>
        </p:txBody>
      </p:sp>
    </p:spTree>
    <p:extLst>
      <p:ext uri="{BB962C8B-B14F-4D97-AF65-F5344CB8AC3E}">
        <p14:creationId xmlns:p14="http://schemas.microsoft.com/office/powerpoint/2010/main" val="3603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Discussion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6600" y="2401884"/>
            <a:ext cx="10515600" cy="49466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400" dirty="0"/>
              <a:t> 104 dispensations en rétrocessions : en moyenne 20 à 30 min/dispensation</a:t>
            </a:r>
          </a:p>
          <a:p>
            <a:pPr lvl="1"/>
            <a:r>
              <a:rPr lang="fr-FR" sz="1800" dirty="0"/>
              <a:t>Analyse, </a:t>
            </a:r>
          </a:p>
          <a:p>
            <a:pPr lvl="1"/>
            <a:r>
              <a:rPr lang="fr-FR" sz="1800" dirty="0"/>
              <a:t>Dispensation,  </a:t>
            </a:r>
          </a:p>
          <a:p>
            <a:pPr lvl="1"/>
            <a:r>
              <a:rPr lang="fr-FR" sz="1800" dirty="0"/>
              <a:t>Saisie registre.</a:t>
            </a:r>
          </a:p>
          <a:p>
            <a:pPr marL="457200" lvl="1" indent="0">
              <a:buNone/>
            </a:pPr>
            <a:endParaRPr lang="fr-FR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400" dirty="0"/>
              <a:t> 7 patients ont arrêté l’expérimentation après trois mois par manque d’efficacité du traitement </a:t>
            </a:r>
          </a:p>
          <a:p>
            <a:pPr lvl="1"/>
            <a:r>
              <a:rPr lang="fr-FR" sz="1800" dirty="0"/>
              <a:t>Exemple au CHU de Toulouse : ratio équilibré CBD/THC</a:t>
            </a:r>
          </a:p>
          <a:p>
            <a:pPr marL="457200" lvl="1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9825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Discussion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83048"/>
            <a:ext cx="10515600" cy="494665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r-FR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 Après 4 mois d’expérimentation :</a:t>
            </a:r>
          </a:p>
          <a:p>
            <a:pPr marL="0" indent="0">
              <a:buNone/>
            </a:pPr>
            <a:r>
              <a:rPr lang="fr-FR" sz="2000" dirty="0"/>
              <a:t>                * </a:t>
            </a:r>
            <a:r>
              <a:rPr lang="fr-FR" sz="1800" dirty="0"/>
              <a:t>7 patients (23%) disposent d’un pharmacien formé en ville. </a:t>
            </a:r>
          </a:p>
          <a:p>
            <a:pPr marL="0" indent="0">
              <a:buNone/>
            </a:pPr>
            <a:r>
              <a:rPr lang="fr-FR" sz="1800" dirty="0"/>
              <a:t> 	* seulement 3 patients (10%) ont bénéficié du dispositif de relais en ville.</a:t>
            </a:r>
          </a:p>
          <a:p>
            <a:pPr marL="914400" lvl="2" indent="0">
              <a:buNone/>
            </a:pPr>
            <a:r>
              <a:rPr lang="fr-FR" sz="1600" dirty="0"/>
              <a:t> </a:t>
            </a:r>
          </a:p>
          <a:p>
            <a:pPr marL="914400" lvl="2" indent="0">
              <a:buNone/>
            </a:pPr>
            <a:r>
              <a:rPr lang="fr-FR" sz="1600" dirty="0"/>
              <a:t>                                Médecin de ville non formé</a:t>
            </a:r>
          </a:p>
          <a:p>
            <a:pPr marL="914400" lvl="2" indent="0">
              <a:buNone/>
            </a:pPr>
            <a:endParaRPr lang="fr-FR" sz="1600" dirty="0"/>
          </a:p>
          <a:p>
            <a:pPr marL="914400" lvl="2" indent="0">
              <a:buNone/>
            </a:pPr>
            <a:r>
              <a:rPr lang="fr-FR" sz="1600" dirty="0"/>
              <a:t>                                Certaines visites obligatoires à l’hôpital</a:t>
            </a:r>
          </a:p>
          <a:p>
            <a:pPr marL="914400" lvl="2" indent="0">
              <a:buNone/>
            </a:pPr>
            <a:endParaRPr lang="fr-FR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 Les pharmaciens hospitaliers n’ont pas de visuel sur l’avancée de la formation des prescripteurs en ville et officinaux (ex : prescription d’un médecin de ville non formé)</a:t>
            </a:r>
          </a:p>
          <a:p>
            <a:pPr lvl="1"/>
            <a:r>
              <a:rPr lang="fr-FR" sz="1800" dirty="0"/>
              <a:t> Contact direct avec les acteurs de ville</a:t>
            </a:r>
          </a:p>
          <a:p>
            <a:pPr lvl="1"/>
            <a:r>
              <a:rPr lang="fr-FR" sz="1800" dirty="0"/>
              <a:t> Répondre aux questions pratiques pour assurer la transition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8" r="13571"/>
          <a:stretch/>
        </p:blipFill>
        <p:spPr>
          <a:xfrm>
            <a:off x="2012757" y="3371992"/>
            <a:ext cx="1238442" cy="10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3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8995"/>
            <a:ext cx="10515600" cy="463897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400" dirty="0"/>
              <a:t> </a:t>
            </a:r>
            <a:r>
              <a:rPr lang="fr-FR" sz="2000" dirty="0"/>
              <a:t>Le statut de stupéfiant, la réglementation et les démarches propres à l’expérimentation nécessitent une</a:t>
            </a:r>
            <a:r>
              <a:rPr lang="fr-FR" sz="2000" b="1" dirty="0"/>
              <a:t> coordination rigoureuse </a:t>
            </a:r>
            <a:r>
              <a:rPr lang="fr-FR" sz="2000" dirty="0"/>
              <a:t>entre les différents acteurs du parcours patient afin d’assurer l’instauration puis la continuité du traitement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 A l’heure actuelle : </a:t>
            </a:r>
            <a:r>
              <a:rPr lang="fr-FR" sz="2000" b="1" dirty="0"/>
              <a:t>pas de rémunération des PUI </a:t>
            </a:r>
            <a:r>
              <a:rPr lang="fr-FR" sz="2000" dirty="0"/>
              <a:t>, en cours de discussion avec les autorités 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 L’ANSM centralise l’envoi des accès à la formation des officinaux, mais en pratique la démarche nécessite systématiquement des </a:t>
            </a:r>
            <a:r>
              <a:rPr lang="fr-FR" sz="2000" b="1" dirty="0"/>
              <a:t>contacts entre pharmaciens hospitaliers et officinaux </a:t>
            </a:r>
            <a:r>
              <a:rPr lang="fr-FR" sz="2000" dirty="0"/>
              <a:t>pour les accompagner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/>
              <a:t> L’adhésion des pharmaciens d’officine est encourageante pour </a:t>
            </a:r>
            <a:r>
              <a:rPr lang="fr-FR" sz="2000" b="1" dirty="0"/>
              <a:t>faciliter l’accès au traitement en ville</a:t>
            </a:r>
            <a:r>
              <a:rPr lang="fr-FR" sz="2000" dirty="0"/>
              <a:t>, mais certains patients ont rencontré des refus de leur médecin ou pharmacien pour poursuivre l’expérimentation en ville certainement dus à la formation et la complexité de la prise en charge </a:t>
            </a:r>
          </a:p>
        </p:txBody>
      </p:sp>
    </p:spTree>
    <p:extLst>
      <p:ext uri="{BB962C8B-B14F-4D97-AF65-F5344CB8AC3E}">
        <p14:creationId xmlns:p14="http://schemas.microsoft.com/office/powerpoint/2010/main" val="45340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784</Words>
  <Application>Microsoft Office PowerPoint</Application>
  <PresentationFormat>Grand écran</PresentationFormat>
  <Paragraphs>101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 Expérimentation Cannabis thérapeutique :  Implication du pharmacien hospitalier  et lien avec les pharmaciens d’officine   Auteurs : C. Monpagens, B. Mathieu, C. Daumas, J-B. Baranski, N. Terrail, S-C. Sorli, P. Cestac, F. Eyvrard pour la Fédération Pharmaceutique Hospitalo-universitaire Occitanie (FPHU)</vt:lpstr>
      <vt:lpstr>    Contexte - Mise en place de l’expérimentation</vt:lpstr>
      <vt:lpstr>    Contexte - Cadre de l’expérimentation</vt:lpstr>
      <vt:lpstr>    Objectifs</vt:lpstr>
      <vt:lpstr>     Matériel et méthode </vt:lpstr>
      <vt:lpstr>     Résultats au 13 juillet 2021</vt:lpstr>
      <vt:lpstr>     Discussion</vt:lpstr>
      <vt:lpstr>     Discussion</vt:lpstr>
      <vt:lpstr>      Conclusion </vt:lpstr>
      <vt:lpstr>         Merci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Expérimentation Cannabis thérapeutique :  Implication du pharmacien hospitalier et lien avec les pharmaciens d’officine</dc:title>
  <dc:creator>MONPAGENS Claire</dc:creator>
  <cp:lastModifiedBy>Pierre-André Raissiguier</cp:lastModifiedBy>
  <cp:revision>54</cp:revision>
  <dcterms:created xsi:type="dcterms:W3CDTF">2021-08-30T10:28:20Z</dcterms:created>
  <dcterms:modified xsi:type="dcterms:W3CDTF">2021-09-08T19:48:39Z</dcterms:modified>
</cp:coreProperties>
</file>